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6" r:id="rId2"/>
    <p:sldId id="339" r:id="rId3"/>
    <p:sldId id="349" r:id="rId4"/>
    <p:sldId id="340" r:id="rId5"/>
    <p:sldId id="342" r:id="rId6"/>
    <p:sldId id="341" r:id="rId7"/>
    <p:sldId id="343" r:id="rId8"/>
    <p:sldId id="344" r:id="rId9"/>
    <p:sldId id="345" r:id="rId10"/>
    <p:sldId id="346" r:id="rId11"/>
    <p:sldId id="347" r:id="rId12"/>
    <p:sldId id="348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71" r:id="rId32"/>
    <p:sldId id="368" r:id="rId33"/>
    <p:sldId id="369" r:id="rId34"/>
    <p:sldId id="370" r:id="rId35"/>
    <p:sldId id="372" r:id="rId36"/>
    <p:sldId id="373" r:id="rId37"/>
    <p:sldId id="374" r:id="rId38"/>
    <p:sldId id="375" r:id="rId39"/>
    <p:sldId id="382" r:id="rId40"/>
    <p:sldId id="376" r:id="rId41"/>
    <p:sldId id="377" r:id="rId42"/>
    <p:sldId id="378" r:id="rId43"/>
    <p:sldId id="379" r:id="rId44"/>
    <p:sldId id="380" r:id="rId45"/>
    <p:sldId id="381" r:id="rId46"/>
    <p:sldId id="383" r:id="rId47"/>
    <p:sldId id="384" r:id="rId48"/>
    <p:sldId id="385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ILAB INHA" initials="II" lastIdx="2" clrIdx="0">
    <p:extLst>
      <p:ext uri="{19B8F6BF-5375-455C-9EA6-DF929625EA0E}">
        <p15:presenceInfo xmlns:p15="http://schemas.microsoft.com/office/powerpoint/2012/main" userId="IILAB INHA" providerId="None"/>
      </p:ext>
    </p:extLst>
  </p:cmAuthor>
  <p:cmAuthor id="2" name="종민 이" initials="종이" lastIdx="3" clrIdx="1">
    <p:extLst>
      <p:ext uri="{19B8F6BF-5375-455C-9EA6-DF929625EA0E}">
        <p15:presenceInfo xmlns:p15="http://schemas.microsoft.com/office/powerpoint/2012/main" userId="7abb4e2e40d05aaa" providerId="Windows Live"/>
      </p:ext>
    </p:extLst>
  </p:cmAuthor>
  <p:cmAuthor id="3" name="남 주현" initials="남주" lastIdx="1" clrIdx="2">
    <p:extLst>
      <p:ext uri="{19B8F6BF-5375-455C-9EA6-DF929625EA0E}">
        <p15:presenceInfo xmlns:p15="http://schemas.microsoft.com/office/powerpoint/2012/main" userId="f2f319158e8402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F0F"/>
    <a:srgbClr val="FF0000"/>
    <a:srgbClr val="000000"/>
    <a:srgbClr val="D76937"/>
    <a:srgbClr val="A77267"/>
    <a:srgbClr val="FF9E0F"/>
    <a:srgbClr val="D0563E"/>
    <a:srgbClr val="EF5A1F"/>
    <a:srgbClr val="0C3A72"/>
    <a:srgbClr val="F8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3955" autoAdjust="0"/>
  </p:normalViewPr>
  <p:slideViewPr>
    <p:cSldViewPr>
      <p:cViewPr varScale="1">
        <p:scale>
          <a:sx n="114" d="100"/>
          <a:sy n="114" d="100"/>
        </p:scale>
        <p:origin x="124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66A0-0A2E-4BFC-BF96-0382109FE9F5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ADD1-8695-4000-896A-E77C7220D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8B89B-24C1-4423-B9B0-28E10B34C166}" type="datetimeFigureOut">
              <a:rPr lang="ko-KR" altLang="en-US" smtClean="0"/>
              <a:pPr/>
              <a:t>2021-08-25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599B-0068-4AD7-BBF6-80B8985AD0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02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9912" y="3842259"/>
            <a:ext cx="9144000" cy="1109985"/>
          </a:xfrm>
        </p:spPr>
        <p:txBody>
          <a:bodyPr/>
          <a:lstStyle>
            <a:lvl1pPr>
              <a:defRPr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499992" y="5061627"/>
            <a:ext cx="4752528" cy="122413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B0FD1-6A9E-4F44-9629-A5C30DC09C87}"/>
              </a:ext>
            </a:extLst>
          </p:cNvPr>
          <p:cNvSpPr/>
          <p:nvPr userDrawn="1"/>
        </p:nvSpPr>
        <p:spPr>
          <a:xfrm>
            <a:off x="4175448" y="4797152"/>
            <a:ext cx="4968552" cy="45719"/>
          </a:xfrm>
          <a:prstGeom prst="rect">
            <a:avLst/>
          </a:prstGeom>
          <a:solidFill>
            <a:srgbClr val="0C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0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A9B3D6D-008F-40C4-B026-A344938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56C5B-4CCD-48A8-8227-DD3FEA351A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6EA8A9-D3EB-45A8-A5D3-565CE109E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AutoShape 17">
            <a:extLst>
              <a:ext uri="{FF2B5EF4-FFF2-40B4-BE49-F238E27FC236}">
                <a16:creationId xmlns:a16="http://schemas.microsoft.com/office/drawing/2014/main" id="{D46670CC-628C-43FC-9A42-576DB11E2C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205" y="711363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9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CFE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128588" y="658022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 useBgFill="1"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073689"/>
            <a:ext cx="8568952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884368" y="6492875"/>
            <a:ext cx="12031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9970" y="6494041"/>
            <a:ext cx="965646" cy="363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5FBB15C4-B26A-424F-8588-A21C742CC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hf hdr="0" ftr="0" dt="0"/>
  <p:txStyles>
    <p:titleStyle>
      <a:lvl1pPr algn="just" defTabSz="914400" rtl="0" eaLnBrk="1" latinLnBrk="1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산돌고딕 M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9FBD-7C77-4D1F-9EC0-DA435E047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736" y="4005064"/>
            <a:ext cx="6948264" cy="792088"/>
          </a:xfrm>
        </p:spPr>
        <p:txBody>
          <a:bodyPr/>
          <a:lstStyle/>
          <a:p>
            <a:r>
              <a:rPr lang="en-US" altLang="ko-KR" sz="2000" dirty="0" err="1"/>
              <a:t>DeepLab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Semantic</a:t>
            </a:r>
            <a:r>
              <a:rPr lang="ko-KR" altLang="en-US" sz="2000" dirty="0"/>
              <a:t> </a:t>
            </a:r>
            <a:r>
              <a:rPr lang="en-US" altLang="ko-KR" sz="2000" dirty="0"/>
              <a:t>Image Segmentation with Deep Convolutional Nets,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Convolution, and Fully Connected CRFs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72BB7-51A3-4D51-9224-B2074A28F2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1472" y="4869160"/>
            <a:ext cx="4752528" cy="1224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 COMPUTER VISION LAB</a:t>
            </a:r>
          </a:p>
          <a:p>
            <a:pPr marL="0" indent="0">
              <a:buNone/>
            </a:pPr>
            <a:r>
              <a:rPr lang="en-US" altLang="ko-KR" dirty="0"/>
              <a:t>	22211226  Ju-Hyeon Nam </a:t>
            </a:r>
          </a:p>
        </p:txBody>
      </p:sp>
    </p:spTree>
    <p:extLst>
      <p:ext uri="{BB962C8B-B14F-4D97-AF65-F5344CB8AC3E}">
        <p14:creationId xmlns:p14="http://schemas.microsoft.com/office/powerpoint/2010/main" val="16634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28622EC-E307-493A-AD63-8DCF4ECB2C73}"/>
              </a:ext>
            </a:extLst>
          </p:cNvPr>
          <p:cNvGrpSpPr/>
          <p:nvPr/>
        </p:nvGrpSpPr>
        <p:grpSpPr>
          <a:xfrm>
            <a:off x="1475656" y="1250325"/>
            <a:ext cx="7416824" cy="873388"/>
            <a:chOff x="1475656" y="1250325"/>
            <a:chExt cx="7416824" cy="87338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4C076C-C810-43FF-907E-F5D2A0BD0179}"/>
                </a:ext>
              </a:extLst>
            </p:cNvPr>
            <p:cNvSpPr/>
            <p:nvPr/>
          </p:nvSpPr>
          <p:spPr>
            <a:xfrm>
              <a:off x="1475656" y="1619657"/>
              <a:ext cx="6984776" cy="504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2AA0B2-2292-4FBC-AB93-BCA2D385CC03}"/>
                </a:ext>
              </a:extLst>
            </p:cNvPr>
            <p:cNvSpPr txBox="1"/>
            <p:nvPr/>
          </p:nvSpPr>
          <p:spPr>
            <a:xfrm>
              <a:off x="5580112" y="1250325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Image Classification Architecture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Challenge in Semantic Image Segmentation</a:t>
            </a:r>
            <a:endParaRPr lang="en-US" altLang="ko-KR" sz="1200" dirty="0"/>
          </a:p>
          <a:p>
            <a:pPr lvl="1"/>
            <a:r>
              <a:rPr lang="en-US" altLang="ko-KR" sz="1600" dirty="0"/>
              <a:t>1. Reduced Feature Resolution</a:t>
            </a:r>
          </a:p>
          <a:p>
            <a:pPr lvl="2"/>
            <a:r>
              <a:rPr lang="en-US" altLang="ko-KR" sz="1600" dirty="0"/>
              <a:t>CAUSE : The repeated combination of max-pooling and </a:t>
            </a:r>
            <a:r>
              <a:rPr lang="en-US" altLang="ko-KR" sz="1600" dirty="0" err="1"/>
              <a:t>downsampling</a:t>
            </a:r>
            <a:r>
              <a:rPr lang="en-US" altLang="ko-KR" sz="1600" dirty="0"/>
              <a:t> performed at consecutive layers of DCNNs</a:t>
            </a:r>
          </a:p>
          <a:p>
            <a:pPr lvl="3"/>
            <a:r>
              <a:rPr lang="en-US" altLang="ko-KR" sz="1400" dirty="0"/>
              <a:t>A. </a:t>
            </a:r>
            <a:r>
              <a:rPr lang="en-US" altLang="ko-KR" sz="1400" dirty="0" err="1"/>
              <a:t>Krizhevsky</a:t>
            </a:r>
            <a:r>
              <a:rPr lang="en-US" altLang="ko-KR" sz="1400" dirty="0"/>
              <a:t>, I. </a:t>
            </a:r>
            <a:r>
              <a:rPr lang="en-US" altLang="ko-KR" sz="1400" dirty="0" err="1"/>
              <a:t>Sutskever</a:t>
            </a:r>
            <a:r>
              <a:rPr lang="en-US" altLang="ko-KR" sz="1400" dirty="0"/>
              <a:t>, and G. E. Hinton, “</a:t>
            </a:r>
            <a:r>
              <a:rPr lang="en-US" altLang="ko-KR" sz="1400" dirty="0" err="1"/>
              <a:t>Imagenet</a:t>
            </a:r>
            <a:r>
              <a:rPr lang="en-US" altLang="ko-KR" sz="1400" dirty="0"/>
              <a:t> classification with deep convolutional neural networks,” in NIPS, 2013.</a:t>
            </a:r>
          </a:p>
          <a:p>
            <a:pPr lvl="3"/>
            <a:r>
              <a:rPr lang="en-US" altLang="ko-KR" sz="1400" dirty="0"/>
              <a:t>K. </a:t>
            </a:r>
            <a:r>
              <a:rPr lang="en-US" altLang="ko-KR" sz="1400" dirty="0" err="1"/>
              <a:t>Simonyan</a:t>
            </a:r>
            <a:r>
              <a:rPr lang="en-US" altLang="ko-KR" sz="1400" dirty="0"/>
              <a:t> and A. Zisserman, “Very deep convolutional networks for large-scale image recognition,” in ICLR, 2015.</a:t>
            </a:r>
          </a:p>
          <a:p>
            <a:pPr lvl="3"/>
            <a:r>
              <a:rPr lang="en-US" altLang="ko-KR" sz="1400" dirty="0"/>
              <a:t>C. </a:t>
            </a:r>
            <a:r>
              <a:rPr lang="en-US" altLang="ko-KR" sz="1400" dirty="0" err="1"/>
              <a:t>Szegedy</a:t>
            </a:r>
            <a:r>
              <a:rPr lang="en-US" altLang="ko-KR" sz="1400" dirty="0"/>
              <a:t>, W. Liu, Y. Jia, P. </a:t>
            </a:r>
            <a:r>
              <a:rPr lang="en-US" altLang="ko-KR" sz="1400" dirty="0" err="1"/>
              <a:t>Sermanet</a:t>
            </a:r>
            <a:r>
              <a:rPr lang="en-US" altLang="ko-KR" sz="1400" dirty="0"/>
              <a:t>, S. Reed, D. </a:t>
            </a:r>
            <a:r>
              <a:rPr lang="en-US" altLang="ko-KR" sz="1400" dirty="0" err="1"/>
              <a:t>Anguelov</a:t>
            </a:r>
            <a:r>
              <a:rPr lang="en-US" altLang="ko-KR" sz="1400" dirty="0"/>
              <a:t>, D. Erhan, V. </a:t>
            </a:r>
            <a:r>
              <a:rPr lang="en-US" altLang="ko-KR" sz="1400" dirty="0" err="1"/>
              <a:t>Vanhoucke</a:t>
            </a:r>
            <a:r>
              <a:rPr lang="en-US" altLang="ko-KR" sz="1400" dirty="0"/>
              <a:t>, and A. </a:t>
            </a:r>
            <a:r>
              <a:rPr lang="en-US" altLang="ko-KR" sz="1400" dirty="0" err="1"/>
              <a:t>Rabinovich</a:t>
            </a:r>
            <a:r>
              <a:rPr lang="en-US" altLang="ko-KR" sz="1400" dirty="0"/>
              <a:t>, “Going deeper with convolutions,” arXiv:1409.4842, 2014.</a:t>
            </a:r>
          </a:p>
          <a:p>
            <a:pPr lvl="2"/>
            <a:r>
              <a:rPr lang="en-US" altLang="ko-KR" sz="1600" dirty="0"/>
              <a:t>Solution</a:t>
            </a:r>
          </a:p>
          <a:p>
            <a:pPr lvl="3"/>
            <a:r>
              <a:rPr lang="en-US" altLang="ko-KR" sz="1600" dirty="0"/>
              <a:t>Remove the </a:t>
            </a:r>
            <a:r>
              <a:rPr lang="en-US" altLang="ko-KR" sz="1600" dirty="0" err="1"/>
              <a:t>downsampling</a:t>
            </a:r>
            <a:r>
              <a:rPr lang="en-US" altLang="ko-KR" sz="1600" dirty="0"/>
              <a:t> operator from the last few max pooling layers of DCNNs</a:t>
            </a:r>
          </a:p>
          <a:p>
            <a:pPr lvl="3"/>
            <a:r>
              <a:rPr lang="en-US" altLang="ko-KR" sz="1600" i="1" dirty="0" err="1">
                <a:highlight>
                  <a:srgbClr val="FFFF00"/>
                </a:highlight>
              </a:rPr>
              <a:t>Upsample</a:t>
            </a:r>
            <a:r>
              <a:rPr lang="en-US" altLang="ko-KR" sz="1600" i="1" dirty="0">
                <a:highlight>
                  <a:srgbClr val="FFFF00"/>
                </a:highlight>
              </a:rPr>
              <a:t> the filters </a:t>
            </a:r>
            <a:r>
              <a:rPr lang="en-US" altLang="ko-KR" sz="1600" dirty="0"/>
              <a:t>in subsequent convolutional layer </a:t>
            </a:r>
          </a:p>
          <a:p>
            <a:pPr lvl="4"/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</p:txBody>
      </p:sp>
    </p:spTree>
    <p:extLst>
      <p:ext uri="{BB962C8B-B14F-4D97-AF65-F5344CB8AC3E}">
        <p14:creationId xmlns:p14="http://schemas.microsoft.com/office/powerpoint/2010/main" val="206724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Challenge in Semantic Image Segmentation</a:t>
            </a:r>
            <a:endParaRPr lang="en-US" altLang="ko-KR" sz="1200" dirty="0"/>
          </a:p>
          <a:p>
            <a:pPr lvl="1"/>
            <a:r>
              <a:rPr lang="en-US" altLang="ko-KR" sz="1600" dirty="0"/>
              <a:t>2. Existence of object at multiple scales</a:t>
            </a:r>
          </a:p>
          <a:p>
            <a:pPr lvl="2"/>
            <a:r>
              <a:rPr lang="en-US" altLang="ko-KR" sz="1600" dirty="0"/>
              <a:t>Standard Solution</a:t>
            </a:r>
          </a:p>
          <a:p>
            <a:pPr lvl="3"/>
            <a:r>
              <a:rPr lang="en-US" altLang="ko-KR" sz="1600" dirty="0"/>
              <a:t>Present to the DCNN rescaled version of the same image</a:t>
            </a:r>
          </a:p>
          <a:p>
            <a:pPr lvl="3"/>
            <a:r>
              <a:rPr lang="en-US" altLang="ko-KR" sz="1600" dirty="0"/>
              <a:t>Aggregate the feature or score maps</a:t>
            </a:r>
          </a:p>
          <a:p>
            <a:pPr lvl="3"/>
            <a:r>
              <a:rPr lang="en-US" altLang="ko-KR" sz="1400" dirty="0"/>
              <a:t>G. Papandreou, I. Kokkinos, and P.-A. </a:t>
            </a:r>
            <a:r>
              <a:rPr lang="en-US" altLang="ko-KR" sz="1400" dirty="0" err="1"/>
              <a:t>Savalle</a:t>
            </a:r>
            <a:r>
              <a:rPr lang="en-US" altLang="ko-KR" sz="1400" dirty="0"/>
              <a:t>, “Modeling local and global deformations in deep learning: Epitomic convolution, multiple instance learning, and sliding window detection,” in CVPR, 2015.</a:t>
            </a:r>
          </a:p>
          <a:p>
            <a:pPr lvl="3"/>
            <a:r>
              <a:rPr lang="en-US" altLang="ko-KR" sz="1400" dirty="0"/>
              <a:t>L.-C. Chen, Y. Yang, J. Wang, W. Xu, and A. L. Yuille, “Attention to scale: Scale-aware semantic image segmentation,” in CVPR, 2016.</a:t>
            </a:r>
          </a:p>
          <a:p>
            <a:pPr lvl="3"/>
            <a:r>
              <a:rPr lang="en-US" altLang="ko-KR" sz="1400" dirty="0"/>
              <a:t>I. Kokkinos, “Pushing the boundaries of boundary detection using deep learning,” in ICLR, 2016</a:t>
            </a:r>
          </a:p>
          <a:p>
            <a:pPr lvl="2"/>
            <a:r>
              <a:rPr lang="en-US" altLang="ko-KR" sz="1600" dirty="0"/>
              <a:t>Solution</a:t>
            </a:r>
          </a:p>
          <a:p>
            <a:pPr lvl="3"/>
            <a:r>
              <a:rPr lang="en-US" altLang="ko-KR" sz="1600" dirty="0"/>
              <a:t>Spatial Pyramid Pooling(SPP)</a:t>
            </a:r>
          </a:p>
          <a:p>
            <a:pPr lvl="4"/>
            <a:r>
              <a:rPr lang="en-US" altLang="ko-KR" sz="1400" dirty="0"/>
              <a:t>S. </a:t>
            </a:r>
            <a:r>
              <a:rPr lang="en-US" altLang="ko-KR" sz="1400" dirty="0" err="1"/>
              <a:t>Lazebnik</a:t>
            </a:r>
            <a:r>
              <a:rPr lang="en-US" altLang="ko-KR" sz="1400" dirty="0"/>
              <a:t>, C. Schmid, and J. Ponce, “Beyond bags of features: Spatial pyramid matching for recognizing natural scene categories,” in CVPR, 2006.</a:t>
            </a:r>
          </a:p>
          <a:p>
            <a:pPr lvl="4"/>
            <a:r>
              <a:rPr lang="en-US" altLang="ko-KR" sz="1400" dirty="0"/>
              <a:t>K. He, X. Zhang, S. Ren, and J. Sun, “Spatial pyramid pooling in deep convolutional networks for visual recognition,” in ECCV, 2014.</a:t>
            </a:r>
          </a:p>
          <a:p>
            <a:pPr lvl="3"/>
            <a:r>
              <a:rPr lang="en-US" altLang="ko-KR" sz="1600" dirty="0" err="1"/>
              <a:t>Atrous</a:t>
            </a:r>
            <a:r>
              <a:rPr lang="en-US" altLang="ko-KR" sz="1600" dirty="0"/>
              <a:t> Convolution + SPP = ASPP</a:t>
            </a:r>
          </a:p>
        </p:txBody>
      </p:sp>
    </p:spTree>
    <p:extLst>
      <p:ext uri="{BB962C8B-B14F-4D97-AF65-F5344CB8AC3E}">
        <p14:creationId xmlns:p14="http://schemas.microsoft.com/office/powerpoint/2010/main" val="178535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Challenge in Semantic Image Segmentation</a:t>
            </a:r>
            <a:endParaRPr lang="en-US" altLang="ko-KR" sz="1200" dirty="0"/>
          </a:p>
          <a:p>
            <a:pPr lvl="1"/>
            <a:r>
              <a:rPr lang="en-US" altLang="ko-KR" sz="1600" dirty="0"/>
              <a:t>3. Reduced localization accuracy due to DCNN invariance</a:t>
            </a:r>
          </a:p>
          <a:p>
            <a:pPr lvl="2"/>
            <a:r>
              <a:rPr lang="en-US" altLang="ko-KR" sz="1600" dirty="0"/>
              <a:t>CAUSE : An object centric classifier requires invariance to spatial transformations</a:t>
            </a:r>
          </a:p>
          <a:p>
            <a:pPr lvl="2"/>
            <a:r>
              <a:rPr lang="en-US" altLang="ko-KR" sz="1600" dirty="0"/>
              <a:t>Solution</a:t>
            </a:r>
          </a:p>
          <a:p>
            <a:pPr lvl="3"/>
            <a:r>
              <a:rPr lang="en-US" altLang="ko-KR" sz="1600" dirty="0"/>
              <a:t>Fully Connected Conditional Random Field(CRF)</a:t>
            </a:r>
          </a:p>
        </p:txBody>
      </p:sp>
    </p:spTree>
    <p:extLst>
      <p:ext uri="{BB962C8B-B14F-4D97-AF65-F5344CB8AC3E}">
        <p14:creationId xmlns:p14="http://schemas.microsoft.com/office/powerpoint/2010/main" val="263687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ko-KR" sz="2000" dirty="0"/>
              <a:t>Methods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Experiment Results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44703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Algorithm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464B4-8D5F-4797-B38B-D81FD4B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6651"/>
            <a:ext cx="9144000" cy="3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Algorithm</a:t>
            </a:r>
          </a:p>
          <a:p>
            <a:pPr lvl="1"/>
            <a:r>
              <a:rPr lang="en-US" altLang="ko-KR" sz="1600" dirty="0"/>
              <a:t>1. Transforming all the fully connected layers to convolutional layers</a:t>
            </a:r>
          </a:p>
          <a:p>
            <a:pPr lvl="1"/>
            <a:r>
              <a:rPr lang="en-US" altLang="ko-KR" sz="1600" dirty="0"/>
              <a:t>2. Increasing feature resolution through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convolutional layers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464B4-8D5F-4797-B38B-D81FD4B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53" y="2204864"/>
            <a:ext cx="9144000" cy="3844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1839ED-10E8-4E3C-8759-3AE8135B7FDF}"/>
              </a:ext>
            </a:extLst>
          </p:cNvPr>
          <p:cNvSpPr/>
          <p:nvPr/>
        </p:nvSpPr>
        <p:spPr>
          <a:xfrm>
            <a:off x="3642919" y="2204864"/>
            <a:ext cx="4032448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09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Algorithm</a:t>
            </a:r>
          </a:p>
          <a:p>
            <a:pPr lvl="1"/>
            <a:r>
              <a:rPr lang="en-US" altLang="ko-KR" sz="1600" dirty="0"/>
              <a:t>Apply Bilinear interpolation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464B4-8D5F-4797-B38B-D81FD4B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53" y="2204864"/>
            <a:ext cx="9144000" cy="3844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1839ED-10E8-4E3C-8759-3AE8135B7FDF}"/>
              </a:ext>
            </a:extLst>
          </p:cNvPr>
          <p:cNvSpPr/>
          <p:nvPr/>
        </p:nvSpPr>
        <p:spPr>
          <a:xfrm>
            <a:off x="6012159" y="3789040"/>
            <a:ext cx="1800201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6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Algorithm</a:t>
            </a:r>
          </a:p>
          <a:p>
            <a:pPr lvl="1"/>
            <a:r>
              <a:rPr lang="en-US" altLang="ko-KR" sz="1600" dirty="0"/>
              <a:t>Apply Fully Connected CRF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C464B4-8D5F-4797-B38B-D81FD4BE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53" y="2204864"/>
            <a:ext cx="9144000" cy="38446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1839ED-10E8-4E3C-8759-3AE8135B7FDF}"/>
              </a:ext>
            </a:extLst>
          </p:cNvPr>
          <p:cNvSpPr/>
          <p:nvPr/>
        </p:nvSpPr>
        <p:spPr>
          <a:xfrm>
            <a:off x="3779912" y="3789040"/>
            <a:ext cx="1800201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40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Contribution</a:t>
            </a:r>
            <a:endParaRPr lang="en-US" altLang="ko-KR" sz="1200" dirty="0"/>
          </a:p>
          <a:p>
            <a:pPr lvl="1"/>
            <a:r>
              <a:rPr lang="en-US" altLang="ko-KR" sz="1600" dirty="0"/>
              <a:t>Speed</a:t>
            </a:r>
          </a:p>
          <a:p>
            <a:pPr lvl="1"/>
            <a:r>
              <a:rPr lang="en-US" altLang="ko-KR" sz="1600" dirty="0"/>
              <a:t>Accuracy</a:t>
            </a:r>
          </a:p>
          <a:p>
            <a:pPr lvl="1"/>
            <a:r>
              <a:rPr lang="en-US" altLang="ko-KR" sz="1600" dirty="0"/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30065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Atrous Convolution for Dense Feature Extraction and Field-of-View Enlargement</a:t>
                </a:r>
                <a:endParaRPr lang="en-US" altLang="ko-KR" sz="1200" dirty="0"/>
              </a:p>
              <a:p>
                <a:pPr lvl="1"/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600" dirty="0"/>
                  <a:t> : rate parameter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/>
                  <a:t> : Standard convolution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D080744-EF68-435D-B1DE-5AA8DE27F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73016"/>
            <a:ext cx="70961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7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Introduction</a:t>
            </a:r>
          </a:p>
          <a:p>
            <a:r>
              <a:rPr lang="en-US" altLang="ko-KR" sz="2000" dirty="0"/>
              <a:t>Methods</a:t>
            </a:r>
          </a:p>
          <a:p>
            <a:r>
              <a:rPr lang="en-US" altLang="ko-KR" sz="2000" dirty="0"/>
              <a:t>Experiment Results</a:t>
            </a:r>
          </a:p>
          <a:p>
            <a:r>
              <a:rPr lang="en-US" altLang="ko-KR" sz="2000" dirty="0"/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067209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Atrous Convolution for Dense Feature Extraction and Field-of-View Enlargement</a:t>
                </a:r>
                <a:endParaRPr lang="en-US" altLang="ko-KR" sz="1200" dirty="0"/>
              </a:p>
              <a:p>
                <a:pPr lvl="1"/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600" dirty="0"/>
                  <a:t> : rate parameter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/>
                  <a:t> : Standard convolution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79A06A0-B639-4D05-BF1C-F1616C94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445830"/>
            <a:ext cx="70866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3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Atrous Convolution for Dense Feature Extraction and Field-of-View Enlargement</a:t>
            </a:r>
            <a:endParaRPr lang="en-US" altLang="ko-KR" sz="1200" dirty="0"/>
          </a:p>
          <a:p>
            <a:pPr lvl="1"/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EFE6D2-117B-4D53-9702-1D178083DC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" y="2160959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747BF80-D919-47C5-8FCF-023C29058E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86" y="2484808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628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Atrous Convolution for Dense Feature Extraction and Field-of-View Enlargement</a:t>
            </a:r>
            <a:endParaRPr lang="en-US" altLang="ko-KR" sz="1200" dirty="0"/>
          </a:p>
          <a:p>
            <a:pPr lvl="1"/>
            <a:r>
              <a:rPr lang="en-US" altLang="ko-KR" sz="1600" dirty="0" err="1"/>
              <a:t>Upsample</a:t>
            </a:r>
            <a:r>
              <a:rPr lang="en-US" altLang="ko-KR" sz="1600" dirty="0"/>
              <a:t> vs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ED5BC9-0375-4B4F-9ACE-015F4545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11" y="1827585"/>
            <a:ext cx="72866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45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Atrous Convolution for Dense Feature Extraction and Field-of-View Enlargement</a:t>
            </a:r>
            <a:endParaRPr lang="en-US" altLang="ko-KR" sz="1200" dirty="0"/>
          </a:p>
          <a:p>
            <a:pPr lvl="1"/>
            <a:r>
              <a:rPr lang="en-US" altLang="ko-KR" sz="1600" dirty="0"/>
              <a:t>Effect of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1. Filter size ↑ ⇒ maintain non-zero filter values ⇒ maintain #operation &amp; parameters</a:t>
            </a:r>
          </a:p>
          <a:p>
            <a:pPr lvl="2"/>
            <a:r>
              <a:rPr lang="en-US" altLang="ko-KR" sz="1600" dirty="0"/>
              <a:t>2. Field-of-View ↑</a:t>
            </a:r>
          </a:p>
        </p:txBody>
      </p:sp>
      <p:pic>
        <p:nvPicPr>
          <p:cNvPr id="11266" name="Picture 2" descr="Field of view - Wikipedia">
            <a:extLst>
              <a:ext uri="{FF2B5EF4-FFF2-40B4-BE49-F238E27FC236}">
                <a16:creationId xmlns:a16="http://schemas.microsoft.com/office/drawing/2014/main" id="{6C8AE82B-682A-497D-BA2E-AB09BCB6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636912"/>
            <a:ext cx="3832226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12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Multiscale Image Representation using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Spatial Pyramid Pooling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76DDA-F619-4A22-8C46-075F07B8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267" y="1196752"/>
            <a:ext cx="7229113" cy="507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0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Structured Prediction with Fully-Connected Conditional Random Fields for Accurate Boundary Recovery</a:t>
            </a:r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6C1818-1817-41DB-9868-0567C411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74" y="1700808"/>
            <a:ext cx="80391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r>
              <a:rPr lang="en-US" altLang="ko-KR" sz="2000" dirty="0"/>
              <a:t>Experiment Results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91355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Feature Extractor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 : ImageNet-Pretrained VGG-16 or ResNet-101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Fully-Connected Layer : 1000 Class ⇒ 21 Class(PASCAL VOC 2012)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Loss function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Sum of cross-entropy terms for each spatial position in the CNN output map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 Positions and labels are equally weighted in the overall loss function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 function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Stochastic Gradient Descent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Evaluation Procedure 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STEP1. Train DCNN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STEP2. Inference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STEP3. Apply Fully-Connected CRF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PASCAL-Context</a:t>
            </a:r>
          </a:p>
        </p:txBody>
      </p:sp>
    </p:spTree>
    <p:extLst>
      <p:ext uri="{BB962C8B-B14F-4D97-AF65-F5344CB8AC3E}">
        <p14:creationId xmlns:p14="http://schemas.microsoft.com/office/powerpoint/2010/main" val="3039005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</a:p>
        </p:txBody>
      </p:sp>
      <p:pic>
        <p:nvPicPr>
          <p:cNvPr id="13314" name="Picture 2" descr="Qualitative segmentation results on PASCAL VOC 2012 validation set. |  Download Scientific Diagram">
            <a:extLst>
              <a:ext uri="{FF2B5EF4-FFF2-40B4-BE49-F238E27FC236}">
                <a16:creationId xmlns:a16="http://schemas.microsoft.com/office/drawing/2014/main" id="{A5B2115C-A8E0-415D-A904-5674F674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6483"/>
            <a:ext cx="6814917" cy="486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5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PASCAL-Context</a:t>
            </a:r>
          </a:p>
        </p:txBody>
      </p:sp>
      <p:pic>
        <p:nvPicPr>
          <p:cNvPr id="16386" name="Picture 2" descr="PASCAL-Context | Computer Vision Online">
            <a:extLst>
              <a:ext uri="{FF2B5EF4-FFF2-40B4-BE49-F238E27FC236}">
                <a16:creationId xmlns:a16="http://schemas.microsoft.com/office/drawing/2014/main" id="{8AD06F83-B010-4375-8150-B56C92317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432" y="1876168"/>
            <a:ext cx="6377135" cy="461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3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Introduction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Experiment Results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907048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PASCAL-Person-Part</a:t>
            </a:r>
          </a:p>
        </p:txBody>
      </p:sp>
      <p:pic>
        <p:nvPicPr>
          <p:cNvPr id="17410" name="Picture 2" descr="PASCAL-Part Dataset | Papers With Code">
            <a:extLst>
              <a:ext uri="{FF2B5EF4-FFF2-40B4-BE49-F238E27FC236}">
                <a16:creationId xmlns:a16="http://schemas.microsoft.com/office/drawing/2014/main" id="{12B5486F-A3A9-4B44-BA6E-54C531C64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894111"/>
            <a:ext cx="5040560" cy="476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874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MS-COCO</a:t>
            </a:r>
          </a:p>
        </p:txBody>
      </p:sp>
      <p:pic>
        <p:nvPicPr>
          <p:cNvPr id="19458" name="Picture 2" descr="COCO Dataset | Papers With Code">
            <a:extLst>
              <a:ext uri="{FF2B5EF4-FFF2-40B4-BE49-F238E27FC236}">
                <a16:creationId xmlns:a16="http://schemas.microsoft.com/office/drawing/2014/main" id="{586787F4-147C-410A-B906-D62F70931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280492"/>
            <a:ext cx="5256584" cy="551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1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Experiment Settings</a:t>
            </a: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Dataset</a:t>
            </a:r>
          </a:p>
          <a:p>
            <a:pPr lvl="2"/>
            <a:r>
              <a:rPr lang="en-US" altLang="ko-KR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CityScape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8434" name="Picture 2" descr="Experimental result of CityScape datasets (segmentation) 2017/1 - YouTube">
            <a:extLst>
              <a:ext uri="{FF2B5EF4-FFF2-40B4-BE49-F238E27FC236}">
                <a16:creationId xmlns:a16="http://schemas.microsoft.com/office/drawing/2014/main" id="{43D1BDF2-8FFB-4765-A924-FB1749A9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0" y="1860627"/>
            <a:ext cx="8880598" cy="499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32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F7BB386-EB7E-4669-BE0A-7C7206A65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76" y="1844824"/>
            <a:ext cx="9144000" cy="400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9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342DDF4-BDE0-4124-AC2E-64CBD860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2166937"/>
            <a:ext cx="62007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55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9BE109-0E04-4535-932B-FE4F499E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609725"/>
            <a:ext cx="63436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3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44A1A6F-DA05-4D48-B95C-4E2DDBCC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908720"/>
            <a:ext cx="61436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30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 Results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PASCAL VOC 2012 Segmentation Benchmark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/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VGG-16 vs ResNet-101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2940A-B9EB-436A-BEA6-979720D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866900"/>
            <a:ext cx="60864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91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Methods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Experiment Results</a:t>
            </a: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30617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/>
              <a:t>DeepLabV2</a:t>
            </a:r>
          </a:p>
          <a:p>
            <a:pPr lvl="2"/>
            <a:r>
              <a:rPr lang="en-US" altLang="ko-KR" sz="1600" dirty="0"/>
              <a:t>Feature Extractor</a:t>
            </a:r>
          </a:p>
          <a:p>
            <a:pPr lvl="2"/>
            <a:r>
              <a:rPr lang="en-US" altLang="ko-KR" sz="1600" dirty="0"/>
              <a:t>ASPP</a:t>
            </a:r>
          </a:p>
        </p:txBody>
      </p:sp>
    </p:spTree>
    <p:extLst>
      <p:ext uri="{BB962C8B-B14F-4D97-AF65-F5344CB8AC3E}">
        <p14:creationId xmlns:p14="http://schemas.microsoft.com/office/powerpoint/2010/main" val="111600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Applications of Deep Convolutional Neural Networks</a:t>
            </a:r>
          </a:p>
          <a:p>
            <a:pPr lvl="1"/>
            <a:r>
              <a:rPr lang="en-US" altLang="ko-KR" sz="1600" dirty="0"/>
              <a:t>Image Classification</a:t>
            </a:r>
          </a:p>
        </p:txBody>
      </p:sp>
      <p:pic>
        <p:nvPicPr>
          <p:cNvPr id="1026" name="Picture 2" descr="Animal Classification for Kids | Learn how to Classify Animals and the  Animal Taxonomies - YouTube">
            <a:extLst>
              <a:ext uri="{FF2B5EF4-FFF2-40B4-BE49-F238E27FC236}">
                <a16:creationId xmlns:a16="http://schemas.microsoft.com/office/drawing/2014/main" id="{4E3C20A7-40E7-4D8E-B5EA-362F7444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50" y="1556347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996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Model Define</a:t>
                </a:r>
              </a:p>
              <a:p>
                <a:pPr lvl="1"/>
                <a:r>
                  <a:rPr lang="en-US" altLang="ko-KR" sz="1600" dirty="0"/>
                  <a:t>ResNet-101</a:t>
                </a:r>
              </a:p>
              <a:p>
                <a:pPr lvl="2"/>
                <a:r>
                  <a:rPr lang="en-US" altLang="ko-KR" sz="1600" dirty="0"/>
                  <a:t>Stem Layer</a:t>
                </a:r>
              </a:p>
              <a:p>
                <a:pPr lvl="2"/>
                <a:r>
                  <a:rPr lang="en-US" altLang="ko-KR" sz="1600" dirty="0"/>
                  <a:t>ResLayer1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3</a:t>
                </a:r>
              </a:p>
              <a:p>
                <a:pPr lvl="2"/>
                <a:r>
                  <a:rPr lang="en-US" altLang="ko-KR" sz="1600" dirty="0"/>
                  <a:t>ResLayer2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4</a:t>
                </a:r>
              </a:p>
              <a:p>
                <a:pPr lvl="2"/>
                <a:r>
                  <a:rPr lang="en-US" altLang="ko-KR" sz="1600" dirty="0"/>
                  <a:t>ResLayer3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23</a:t>
                </a:r>
              </a:p>
              <a:p>
                <a:pPr lvl="2"/>
                <a:r>
                  <a:rPr lang="en-US" altLang="ko-KR" sz="1600" dirty="0"/>
                  <a:t>ResLayer4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3</a:t>
                </a:r>
              </a:p>
              <a:p>
                <a:pPr lvl="2"/>
                <a:r>
                  <a:rPr lang="en-US" altLang="ko-KR" sz="1600" dirty="0"/>
                  <a:t>Pooling Layer</a:t>
                </a:r>
              </a:p>
              <a:p>
                <a:pPr lvl="2"/>
                <a:r>
                  <a:rPr lang="en-US" altLang="ko-KR" sz="1600" dirty="0"/>
                  <a:t>Flatten</a:t>
                </a:r>
              </a:p>
              <a:p>
                <a:pPr lvl="2"/>
                <a:r>
                  <a:rPr lang="en-US" altLang="ko-KR" sz="1600" dirty="0"/>
                  <a:t>Fully-Connected Layer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9DC6E0F1-7039-442D-8E5A-DB9AC81F9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0"/>
            <a:ext cx="3022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467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/>
              <a:t>ResNet-101 : Base Convolution + Batch Normalization + </a:t>
            </a:r>
            <a:r>
              <a:rPr lang="en-US" altLang="ko-KR" sz="1600" dirty="0" err="1"/>
              <a:t>ReLU</a:t>
            </a:r>
            <a:r>
              <a:rPr lang="en-US" altLang="ko-KR" sz="1600" dirty="0"/>
              <a:t> Layer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8A152F-77E4-4152-BA29-7BD65355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34078"/>
            <a:ext cx="6696744" cy="508821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3EFDB4C-7D35-431E-9820-63A921F01B6D}"/>
              </a:ext>
            </a:extLst>
          </p:cNvPr>
          <p:cNvCxnSpPr/>
          <p:nvPr/>
        </p:nvCxnSpPr>
        <p:spPr>
          <a:xfrm>
            <a:off x="5986993" y="5229200"/>
            <a:ext cx="7920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51CC59F-7C8F-4CC1-89A8-238987F652A9}"/>
              </a:ext>
            </a:extLst>
          </p:cNvPr>
          <p:cNvCxnSpPr/>
          <p:nvPr/>
        </p:nvCxnSpPr>
        <p:spPr>
          <a:xfrm flipV="1">
            <a:off x="6372200" y="4365104"/>
            <a:ext cx="406881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A1C30D-662E-4B6B-A305-EC1066DE5D1E}"/>
              </a:ext>
            </a:extLst>
          </p:cNvPr>
          <p:cNvSpPr txBox="1"/>
          <p:nvPr/>
        </p:nvSpPr>
        <p:spPr>
          <a:xfrm>
            <a:off x="5920403" y="3995772"/>
            <a:ext cx="17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dilation = rate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919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/>
              <a:t>ResNet-101 : Stem Layer</a:t>
            </a:r>
          </a:p>
          <a:p>
            <a:pPr lvl="2"/>
            <a:r>
              <a:rPr lang="en-US" altLang="ko-KR" sz="1600" dirty="0"/>
              <a:t>Base Conv Layer + Max Pooling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57F1114-6FEA-4D40-A6F1-1E21267C2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204864"/>
            <a:ext cx="8791575" cy="357187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DD193C-B782-48A6-BB55-B80AE3C1C844}"/>
              </a:ext>
            </a:extLst>
          </p:cNvPr>
          <p:cNvCxnSpPr/>
          <p:nvPr/>
        </p:nvCxnSpPr>
        <p:spPr>
          <a:xfrm flipV="1">
            <a:off x="7956376" y="4391491"/>
            <a:ext cx="406881" cy="720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6EE7BD-FFA3-4F51-8FE9-8BC8F1B3775A}"/>
              </a:ext>
            </a:extLst>
          </p:cNvPr>
          <p:cNvSpPr txBox="1"/>
          <p:nvPr/>
        </p:nvSpPr>
        <p:spPr>
          <a:xfrm>
            <a:off x="7457543" y="4094112"/>
            <a:ext cx="171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Normal Conv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51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/>
              <a:t>ResNet-101 : </a:t>
            </a:r>
            <a:r>
              <a:rPr lang="en-US" altLang="ko-KR" sz="1600" dirty="0" err="1"/>
              <a:t>ResLayer</a:t>
            </a:r>
            <a:endParaRPr lang="en-US" altLang="ko-KR" sz="1600" dirty="0"/>
          </a:p>
          <a:p>
            <a:pPr lvl="2"/>
            <a:endParaRPr lang="en-US" altLang="ko-KR" sz="1600" dirty="0"/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7C601A9-356D-4DD8-99E6-195C2F83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614665"/>
            <a:ext cx="5904656" cy="52433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236C5C-A87C-4EA6-A50E-18C2EF681327}"/>
              </a:ext>
            </a:extLst>
          </p:cNvPr>
          <p:cNvSpPr/>
          <p:nvPr/>
        </p:nvSpPr>
        <p:spPr>
          <a:xfrm>
            <a:off x="2699792" y="5157192"/>
            <a:ext cx="3096344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31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Model Define</a:t>
                </a:r>
              </a:p>
              <a:p>
                <a:pPr lvl="1"/>
                <a:r>
                  <a:rPr lang="en-US" altLang="ko-KR" sz="1600" dirty="0"/>
                  <a:t>ResNet-101 </a:t>
                </a:r>
              </a:p>
              <a:p>
                <a:pPr lvl="2"/>
                <a:r>
                  <a:rPr lang="en-US" altLang="ko-KR" sz="1600" dirty="0"/>
                  <a:t>ResLayer1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3 : 64 → 256</a:t>
                </a:r>
              </a:p>
              <a:p>
                <a:pPr lvl="2"/>
                <a:r>
                  <a:rPr lang="en-US" altLang="ko-KR" sz="1600" dirty="0"/>
                  <a:t>ResLayer2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4 : 256 → 512</a:t>
                </a:r>
              </a:p>
              <a:p>
                <a:pPr lvl="2"/>
                <a:r>
                  <a:rPr lang="en-US" altLang="ko-KR" sz="1600" dirty="0"/>
                  <a:t>ResLayer3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23 : 512 → 1024</a:t>
                </a:r>
              </a:p>
              <a:p>
                <a:pPr lvl="2"/>
                <a:r>
                  <a:rPr lang="en-US" altLang="ko-KR" sz="1600" dirty="0"/>
                  <a:t>ResLayer4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sz="1600" dirty="0"/>
                  <a:t> 3 : 1024 → 2048</a:t>
                </a:r>
              </a:p>
              <a:p>
                <a:pPr lvl="2"/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5177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/>
              <a:t>ResNet-101 : </a:t>
            </a:r>
            <a:r>
              <a:rPr lang="en-US" altLang="ko-KR" sz="1600" dirty="0" err="1"/>
              <a:t>BottleNeck</a:t>
            </a:r>
            <a:endParaRPr lang="en-US" altLang="ko-KR" sz="16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5BAFA2B-9D2B-43DE-A9E0-B172BC8D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81" y="1628800"/>
            <a:ext cx="5488285" cy="46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92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Model Define</a:t>
            </a:r>
          </a:p>
          <a:p>
            <a:pPr lvl="1"/>
            <a:r>
              <a:rPr lang="en-US" altLang="ko-KR" sz="1600" dirty="0" err="1"/>
              <a:t>Atrous</a:t>
            </a:r>
            <a:r>
              <a:rPr lang="en-US" altLang="ko-KR" sz="1600" dirty="0"/>
              <a:t> Spatial Pyramid Pooling : input channel, output channel, rates(=dilates)</a:t>
            </a:r>
          </a:p>
          <a:p>
            <a:pPr lvl="2"/>
            <a:r>
              <a:rPr lang="en-US" altLang="ko-KR" sz="1600" dirty="0"/>
              <a:t>#Channel : 2048 → 21</a:t>
            </a:r>
          </a:p>
          <a:p>
            <a:pPr lvl="2"/>
            <a:r>
              <a:rPr lang="en-US" altLang="ko-KR" sz="1600" dirty="0" err="1"/>
              <a:t>atrous</a:t>
            </a:r>
            <a:r>
              <a:rPr lang="en-US" altLang="ko-KR" sz="1600" dirty="0"/>
              <a:t> rates : 6, 12, 18, 24</a:t>
            </a:r>
          </a:p>
          <a:p>
            <a:pPr lvl="2"/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FAB15-6E09-42D5-85C3-E864F40B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5414757" cy="38002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581A878-4806-4292-97B9-F87A2484CD55}"/>
              </a:ext>
            </a:extLst>
          </p:cNvPr>
          <p:cNvSpPr/>
          <p:nvPr/>
        </p:nvSpPr>
        <p:spPr>
          <a:xfrm>
            <a:off x="3131840" y="4149080"/>
            <a:ext cx="2448272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E6F71-D293-46E8-91E0-320E5EC6C867}"/>
              </a:ext>
            </a:extLst>
          </p:cNvPr>
          <p:cNvSpPr txBox="1"/>
          <p:nvPr/>
        </p:nvSpPr>
        <p:spPr>
          <a:xfrm>
            <a:off x="3707904" y="377696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Summation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28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Fully-Connected Conditional Random Field</a:t>
            </a:r>
          </a:p>
          <a:p>
            <a:pPr lvl="1"/>
            <a:r>
              <a:rPr lang="en-US" altLang="ko-KR" sz="1600" dirty="0"/>
              <a:t>Use python library ‘</a:t>
            </a:r>
            <a:r>
              <a:rPr lang="en-US" altLang="ko-KR" sz="1600" i="1" dirty="0" err="1">
                <a:highlight>
                  <a:srgbClr val="FFFF00"/>
                </a:highlight>
              </a:rPr>
              <a:t>pydensecrf</a:t>
            </a:r>
            <a:r>
              <a:rPr lang="en-US" altLang="ko-KR" sz="1600" dirty="0"/>
              <a:t>’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11E8037-67AD-4CBA-9577-4319E80B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59448"/>
            <a:ext cx="4932660" cy="48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Predict Example</a:t>
            </a:r>
            <a:endParaRPr lang="en-US" altLang="ko-KR" sz="1600" dirty="0"/>
          </a:p>
        </p:txBody>
      </p:sp>
      <p:pic>
        <p:nvPicPr>
          <p:cNvPr id="6" name="그림 5" descr="하늘, 평면, 실외, 비행기이(가) 표시된 사진&#10;&#10;자동 생성된 설명">
            <a:extLst>
              <a:ext uri="{FF2B5EF4-FFF2-40B4-BE49-F238E27FC236}">
                <a16:creationId xmlns:a16="http://schemas.microsoft.com/office/drawing/2014/main" id="{C3D46DFC-E75C-43CC-A127-AA8DB26ECE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" y="1275549"/>
            <a:ext cx="2103082" cy="1577312"/>
          </a:xfrm>
          <a:prstGeom prst="rect">
            <a:avLst/>
          </a:prstGeom>
        </p:spPr>
      </p:pic>
      <p:pic>
        <p:nvPicPr>
          <p:cNvPr id="8" name="그림 7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0EAC54C2-5D25-4CD0-B3E2-A5D6654D0A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" y="3020964"/>
            <a:ext cx="2103083" cy="1577313"/>
          </a:xfrm>
          <a:prstGeom prst="rect">
            <a:avLst/>
          </a:prstGeom>
        </p:spPr>
      </p:pic>
      <p:pic>
        <p:nvPicPr>
          <p:cNvPr id="13" name="그림 12" descr="벽, 실내, 가구이(가) 표시된 사진&#10;&#10;자동 생성된 설명">
            <a:extLst>
              <a:ext uri="{FF2B5EF4-FFF2-40B4-BE49-F238E27FC236}">
                <a16:creationId xmlns:a16="http://schemas.microsoft.com/office/drawing/2014/main" id="{B3A05878-1F84-49DB-B02F-1D774F5A0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" y="4771314"/>
            <a:ext cx="2103082" cy="15773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78F1A6F-18FB-42D5-986C-BDB6554C28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96" y="1241223"/>
            <a:ext cx="2138398" cy="160379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0E16E0C-2BAE-466C-847D-BE1097E7E9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016032"/>
            <a:ext cx="2103083" cy="1577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86B185-5C61-4525-9A84-6B9C43FEB4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96" y="4771314"/>
            <a:ext cx="2097441" cy="15730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95A24F-45BB-48C8-B71C-D04FA064F3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234848"/>
            <a:ext cx="2138399" cy="160379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639AD82-A7CC-42A5-9ADB-BEBF99FA10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3" y="3014590"/>
            <a:ext cx="2138398" cy="160379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C39F3D-DA54-42E8-8E7D-235DCF0C8C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448" y="4761554"/>
            <a:ext cx="2103083" cy="157731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931D0B9-5684-4421-885B-DF1DECCD410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292" y="1242186"/>
            <a:ext cx="2138398" cy="1603799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E913BCDF-6DF3-4878-BB9D-8080FDCB848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65" y="2991936"/>
            <a:ext cx="2135211" cy="1601408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BBFF92BE-CF69-4F57-B516-1B51F920A5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42" y="4735067"/>
            <a:ext cx="2138398" cy="16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Applications of Deep Convolutional Neural Networks</a:t>
            </a:r>
          </a:p>
          <a:p>
            <a:pPr lvl="1"/>
            <a:r>
              <a:rPr lang="en-US" altLang="ko-KR" sz="1600" dirty="0"/>
              <a:t>Image Classification</a:t>
            </a:r>
          </a:p>
          <a:p>
            <a:pPr lvl="2"/>
            <a:r>
              <a:rPr lang="en-US" altLang="ko-KR" sz="1400" dirty="0"/>
              <a:t>A. </a:t>
            </a:r>
            <a:r>
              <a:rPr lang="en-US" altLang="ko-KR" sz="1400" dirty="0" err="1"/>
              <a:t>Krizhevsky</a:t>
            </a:r>
            <a:r>
              <a:rPr lang="en-US" altLang="ko-KR" sz="1400" dirty="0"/>
              <a:t>, I. </a:t>
            </a:r>
            <a:r>
              <a:rPr lang="en-US" altLang="ko-KR" sz="1400" dirty="0" err="1"/>
              <a:t>Sutskever</a:t>
            </a:r>
            <a:r>
              <a:rPr lang="en-US" altLang="ko-KR" sz="1400" dirty="0"/>
              <a:t>, and G. E. Hinton, “</a:t>
            </a:r>
            <a:r>
              <a:rPr lang="en-US" altLang="ko-KR" sz="1400" dirty="0" err="1"/>
              <a:t>Imagenet</a:t>
            </a:r>
            <a:r>
              <a:rPr lang="en-US" altLang="ko-KR" sz="1400" dirty="0"/>
              <a:t> classification with deep convolutional neural networks,” in NIPS, 2013.</a:t>
            </a:r>
          </a:p>
          <a:p>
            <a:pPr lvl="2"/>
            <a:r>
              <a:rPr lang="en-US" altLang="ko-KR" sz="1400" dirty="0"/>
              <a:t>P. </a:t>
            </a:r>
            <a:r>
              <a:rPr lang="en-US" altLang="ko-KR" sz="1400" dirty="0" err="1"/>
              <a:t>Sermanet</a:t>
            </a:r>
            <a:r>
              <a:rPr lang="en-US" altLang="ko-KR" sz="1400" dirty="0"/>
              <a:t>, D. Eigen, X. Zhang, M. Mathieu, R. Fergus, and Y. </a:t>
            </a:r>
            <a:r>
              <a:rPr lang="en-US" altLang="ko-KR" sz="1400" dirty="0" err="1"/>
              <a:t>LeCun</a:t>
            </a:r>
            <a:r>
              <a:rPr lang="en-US" altLang="ko-KR" sz="1400" dirty="0"/>
              <a:t>, “</a:t>
            </a:r>
            <a:r>
              <a:rPr lang="en-US" altLang="ko-KR" sz="1400" dirty="0" err="1"/>
              <a:t>Overfeat</a:t>
            </a:r>
            <a:r>
              <a:rPr lang="en-US" altLang="ko-KR" sz="1400" dirty="0"/>
              <a:t>: Integrated recognition, localization and detection using convolutional networks,” arXiv:1312.6229, 2013.</a:t>
            </a:r>
          </a:p>
          <a:p>
            <a:pPr lvl="2"/>
            <a:r>
              <a:rPr lang="en-US" altLang="ko-KR" sz="1400" dirty="0">
                <a:highlight>
                  <a:srgbClr val="FFFF00"/>
                </a:highlight>
              </a:rPr>
              <a:t>K. </a:t>
            </a:r>
            <a:r>
              <a:rPr lang="en-US" altLang="ko-KR" sz="1400" dirty="0" err="1">
                <a:highlight>
                  <a:srgbClr val="FFFF00"/>
                </a:highlight>
              </a:rPr>
              <a:t>Simonyan</a:t>
            </a:r>
            <a:r>
              <a:rPr lang="en-US" altLang="ko-KR" sz="1400" dirty="0">
                <a:highlight>
                  <a:srgbClr val="FFFF00"/>
                </a:highlight>
              </a:rPr>
              <a:t> and A. Zisserman, “Very deep convolutional networks for large-scale image recognition,” in ICLR, 2015.</a:t>
            </a:r>
          </a:p>
          <a:p>
            <a:pPr lvl="2"/>
            <a:r>
              <a:rPr lang="en-US" altLang="ko-KR" sz="1400" dirty="0">
                <a:highlight>
                  <a:srgbClr val="FFFF00"/>
                </a:highlight>
              </a:rPr>
              <a:t>C. </a:t>
            </a:r>
            <a:r>
              <a:rPr lang="en-US" altLang="ko-KR" sz="1400" dirty="0" err="1">
                <a:highlight>
                  <a:srgbClr val="FFFF00"/>
                </a:highlight>
              </a:rPr>
              <a:t>Szegedy</a:t>
            </a:r>
            <a:r>
              <a:rPr lang="en-US" altLang="ko-KR" sz="1400" dirty="0">
                <a:highlight>
                  <a:srgbClr val="FFFF00"/>
                </a:highlight>
              </a:rPr>
              <a:t>, W. Liu, Y. Jia, P. </a:t>
            </a:r>
            <a:r>
              <a:rPr lang="en-US" altLang="ko-KR" sz="1400" dirty="0" err="1">
                <a:highlight>
                  <a:srgbClr val="FFFF00"/>
                </a:highlight>
              </a:rPr>
              <a:t>Sermanet</a:t>
            </a:r>
            <a:r>
              <a:rPr lang="en-US" altLang="ko-KR" sz="1400" dirty="0">
                <a:highlight>
                  <a:srgbClr val="FFFF00"/>
                </a:highlight>
              </a:rPr>
              <a:t>, S. Reed, D. </a:t>
            </a:r>
            <a:r>
              <a:rPr lang="en-US" altLang="ko-KR" sz="1400" dirty="0" err="1">
                <a:highlight>
                  <a:srgbClr val="FFFF00"/>
                </a:highlight>
              </a:rPr>
              <a:t>Anguelov</a:t>
            </a:r>
            <a:r>
              <a:rPr lang="en-US" altLang="ko-KR" sz="1400" dirty="0">
                <a:highlight>
                  <a:srgbClr val="FFFF00"/>
                </a:highlight>
              </a:rPr>
              <a:t>, D. Erhan, V. </a:t>
            </a:r>
            <a:r>
              <a:rPr lang="en-US" altLang="ko-KR" sz="1400" dirty="0" err="1">
                <a:highlight>
                  <a:srgbClr val="FFFF00"/>
                </a:highlight>
              </a:rPr>
              <a:t>Vanhoucke</a:t>
            </a:r>
            <a:r>
              <a:rPr lang="en-US" altLang="ko-KR" sz="1400" dirty="0">
                <a:highlight>
                  <a:srgbClr val="FFFF00"/>
                </a:highlight>
              </a:rPr>
              <a:t>, and A. </a:t>
            </a:r>
            <a:r>
              <a:rPr lang="en-US" altLang="ko-KR" sz="1400" dirty="0" err="1">
                <a:highlight>
                  <a:srgbClr val="FFFF00"/>
                </a:highlight>
              </a:rPr>
              <a:t>Rabinovich</a:t>
            </a:r>
            <a:r>
              <a:rPr lang="en-US" altLang="ko-KR" sz="1400" dirty="0">
                <a:highlight>
                  <a:srgbClr val="FFFF00"/>
                </a:highlight>
              </a:rPr>
              <a:t>, “Going deeper with convolutions,” arXiv:1409.4842, 2014.</a:t>
            </a:r>
          </a:p>
          <a:p>
            <a:pPr lvl="2"/>
            <a:r>
              <a:rPr lang="en-US" altLang="ko-KR" sz="1400" dirty="0"/>
              <a:t>G. Papandreou, I. Kokkinos, and P.-A. </a:t>
            </a:r>
            <a:r>
              <a:rPr lang="en-US" altLang="ko-KR" sz="1400" dirty="0" err="1"/>
              <a:t>Savalle</a:t>
            </a:r>
            <a:r>
              <a:rPr lang="en-US" altLang="ko-KR" sz="1400" dirty="0"/>
              <a:t>, “Modeling local and global deformations in deep learning: Epitomic convolution, multiple instance learning, and sliding window detection,” in CVPR, 2015.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4012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Applications of Deep Convolutional Neural Networks</a:t>
            </a:r>
          </a:p>
          <a:p>
            <a:pPr lvl="1"/>
            <a:r>
              <a:rPr lang="en-US" altLang="ko-KR" sz="1600" dirty="0"/>
              <a:t>Object Detection</a:t>
            </a:r>
          </a:p>
        </p:txBody>
      </p:sp>
      <p:pic>
        <p:nvPicPr>
          <p:cNvPr id="2050" name="Picture 2" descr="Object Detection] 1. Object Detection 논문 흐름 및 리뷰">
            <a:extLst>
              <a:ext uri="{FF2B5EF4-FFF2-40B4-BE49-F238E27FC236}">
                <a16:creationId xmlns:a16="http://schemas.microsoft.com/office/drawing/2014/main" id="{C76D468B-5132-4FB6-9DAD-1218B3BA0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24" y="1663824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43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Applications of Deep Convolutional Neural Networks</a:t>
            </a:r>
          </a:p>
          <a:p>
            <a:pPr lvl="1"/>
            <a:r>
              <a:rPr lang="en-US" altLang="ko-KR" sz="1600" dirty="0"/>
              <a:t>Object Detection</a:t>
            </a:r>
          </a:p>
          <a:p>
            <a:pPr lvl="2"/>
            <a:r>
              <a:rPr lang="en-US" altLang="ko-KR" sz="1400" dirty="0"/>
              <a:t>R. </a:t>
            </a:r>
            <a:r>
              <a:rPr lang="en-US" altLang="ko-KR" sz="1400" dirty="0" err="1"/>
              <a:t>Girshick</a:t>
            </a:r>
            <a:r>
              <a:rPr lang="en-US" altLang="ko-KR" sz="1400" dirty="0"/>
              <a:t>, J. Donahue, T. Darrell, and J. Malik, “Rich feature hierarchies for accurate object detection and semantic segmentation,” in CVPR, 2014.</a:t>
            </a:r>
          </a:p>
          <a:p>
            <a:pPr lvl="2"/>
            <a:r>
              <a:rPr lang="en-US" altLang="ko-KR" sz="1400" dirty="0"/>
              <a:t>D. Erhan, C. </a:t>
            </a:r>
            <a:r>
              <a:rPr lang="en-US" altLang="ko-KR" sz="1400" dirty="0" err="1"/>
              <a:t>Szegedy</a:t>
            </a:r>
            <a:r>
              <a:rPr lang="en-US" altLang="ko-KR" sz="1400" dirty="0"/>
              <a:t>, A. </a:t>
            </a:r>
            <a:r>
              <a:rPr lang="en-US" altLang="ko-KR" sz="1400" dirty="0" err="1"/>
              <a:t>Toshev</a:t>
            </a:r>
            <a:r>
              <a:rPr lang="en-US" altLang="ko-KR" sz="1400" dirty="0"/>
              <a:t>, and D. </a:t>
            </a:r>
            <a:r>
              <a:rPr lang="en-US" altLang="ko-KR" sz="1400" dirty="0" err="1"/>
              <a:t>Anguelov</a:t>
            </a:r>
            <a:r>
              <a:rPr lang="en-US" altLang="ko-KR" sz="1400" dirty="0"/>
              <a:t>, “Scalable object detection using deep neural networks,” in CVPR, 2014.</a:t>
            </a:r>
          </a:p>
          <a:p>
            <a:pPr lvl="2"/>
            <a:r>
              <a:rPr lang="de-DE" altLang="ko-KR" sz="1400" dirty="0"/>
              <a:t>R. Girshick, “Fast r-cnn,” in ICCV, 2015.</a:t>
            </a:r>
            <a:endParaRPr lang="en-US" altLang="ko-KR" sz="1400" dirty="0"/>
          </a:p>
          <a:p>
            <a:pPr lvl="2"/>
            <a:r>
              <a:rPr lang="en-US" altLang="ko-KR" sz="1400" dirty="0"/>
              <a:t>S. Ren, K. He, R. </a:t>
            </a:r>
            <a:r>
              <a:rPr lang="en-US" altLang="ko-KR" sz="1400" dirty="0" err="1"/>
              <a:t>Girshick</a:t>
            </a:r>
            <a:r>
              <a:rPr lang="en-US" altLang="ko-KR" sz="1400" dirty="0"/>
              <a:t>, and J. Sun, “Faster r-</a:t>
            </a:r>
            <a:r>
              <a:rPr lang="en-US" altLang="ko-KR" sz="1400" dirty="0" err="1"/>
              <a:t>cnn</a:t>
            </a:r>
            <a:r>
              <a:rPr lang="en-US" altLang="ko-KR" sz="1400" dirty="0"/>
              <a:t>: Towards </a:t>
            </a:r>
            <a:r>
              <a:rPr lang="en-US" altLang="ko-KR" sz="1400" dirty="0" err="1"/>
              <a:t>realtime</a:t>
            </a:r>
            <a:r>
              <a:rPr lang="en-US" altLang="ko-KR" sz="1400" dirty="0"/>
              <a:t> object detection with region proposal networks,” in NIPS, 2015.</a:t>
            </a:r>
          </a:p>
          <a:p>
            <a:pPr lvl="2"/>
            <a:r>
              <a:rPr lang="en-US" altLang="ko-KR" sz="1400" dirty="0"/>
              <a:t>K. He, X. Zhang, S. Ren, and J. Sun, “Deep residual learning for image recognition,” arXiv:1512.03385, 2015. </a:t>
            </a:r>
          </a:p>
          <a:p>
            <a:pPr lvl="2"/>
            <a:r>
              <a:rPr lang="en-US" altLang="ko-KR" sz="1400" dirty="0"/>
              <a:t>W. Liu, D. </a:t>
            </a:r>
            <a:r>
              <a:rPr lang="en-US" altLang="ko-KR" sz="1400" dirty="0" err="1"/>
              <a:t>Anguelov</a:t>
            </a:r>
            <a:r>
              <a:rPr lang="en-US" altLang="ko-KR" sz="1400" dirty="0"/>
              <a:t>, D. Erhan, C. </a:t>
            </a:r>
            <a:r>
              <a:rPr lang="en-US" altLang="ko-KR" sz="1400" dirty="0" err="1"/>
              <a:t>Szegedy</a:t>
            </a:r>
            <a:r>
              <a:rPr lang="en-US" altLang="ko-KR" sz="1400" dirty="0"/>
              <a:t>, and S. Reed, “SSD: Single shot </a:t>
            </a:r>
            <a:r>
              <a:rPr lang="en-US" altLang="ko-KR" sz="1400" dirty="0" err="1"/>
              <a:t>multibox</a:t>
            </a:r>
            <a:r>
              <a:rPr lang="en-US" altLang="ko-KR" sz="1400" dirty="0"/>
              <a:t> detector,” arXiv:1512.02325, 2015.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8319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Applications of Deep Convolutional Neural Networks</a:t>
            </a:r>
          </a:p>
          <a:p>
            <a:pPr lvl="1"/>
            <a:r>
              <a:rPr lang="en-US" altLang="ko-KR" sz="1600" dirty="0"/>
              <a:t>Characteristic Architecture in Image Classification and Object Detection</a:t>
            </a:r>
          </a:p>
          <a:p>
            <a:pPr lvl="2"/>
            <a:r>
              <a:rPr lang="en-US" altLang="ko-KR" sz="1600" dirty="0"/>
              <a:t>Invariance of DCNN to local image transformations</a:t>
            </a:r>
          </a:p>
          <a:p>
            <a:pPr lvl="3"/>
            <a:r>
              <a:rPr lang="en-US" altLang="ko-KR" sz="1600" i="1" dirty="0">
                <a:highlight>
                  <a:srgbClr val="FF0F0F"/>
                </a:highlight>
              </a:rPr>
              <a:t>Abstract</a:t>
            </a:r>
            <a:r>
              <a:rPr lang="en-US" altLang="ko-KR" sz="1600" dirty="0"/>
              <a:t> data representation!!</a:t>
            </a:r>
          </a:p>
          <a:p>
            <a:pPr lvl="2"/>
            <a:r>
              <a:rPr lang="en-US" altLang="ko-KR" sz="1600" dirty="0"/>
              <a:t>Hamper dense prediction task(Segmentation)</a:t>
            </a:r>
          </a:p>
        </p:txBody>
      </p:sp>
    </p:spTree>
    <p:extLst>
      <p:ext uri="{BB962C8B-B14F-4D97-AF65-F5344CB8AC3E}">
        <p14:creationId xmlns:p14="http://schemas.microsoft.com/office/powerpoint/2010/main" val="263682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Challenge in Semantic Image Segmentation</a:t>
            </a:r>
            <a:endParaRPr lang="en-US" altLang="ko-KR" sz="1200" dirty="0"/>
          </a:p>
          <a:p>
            <a:pPr lvl="1"/>
            <a:r>
              <a:rPr lang="en-US" altLang="ko-KR" sz="1600" dirty="0"/>
              <a:t>1. Reduced Feature Resolution</a:t>
            </a:r>
          </a:p>
          <a:p>
            <a:pPr lvl="1"/>
            <a:r>
              <a:rPr lang="en-US" altLang="ko-KR" sz="1600" dirty="0"/>
              <a:t>2. Existence of object at multiple scales</a:t>
            </a:r>
          </a:p>
          <a:p>
            <a:pPr lvl="1"/>
            <a:r>
              <a:rPr lang="en-US" altLang="ko-KR" sz="1600" dirty="0"/>
              <a:t>3. Reduced localization accuracy due to DCNN invariance</a:t>
            </a:r>
          </a:p>
        </p:txBody>
      </p:sp>
    </p:spTree>
    <p:extLst>
      <p:ext uri="{BB962C8B-B14F-4D97-AF65-F5344CB8AC3E}">
        <p14:creationId xmlns:p14="http://schemas.microsoft.com/office/powerpoint/2010/main" val="247085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g-inh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120248</TotalTime>
  <Words>1447</Words>
  <Application>Microsoft Office PowerPoint</Application>
  <PresentationFormat>화면 슬라이드 쇼(4:3)</PresentationFormat>
  <Paragraphs>282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맑은 고딕</vt:lpstr>
      <vt:lpstr>Arial</vt:lpstr>
      <vt:lpstr>Calibri</vt:lpstr>
      <vt:lpstr>Cambria Math</vt:lpstr>
      <vt:lpstr>Wingdings</vt:lpstr>
      <vt:lpstr>hg-inha</vt:lpstr>
      <vt:lpstr>DeepLab : Semantic Image Segmentation with Deep Convolutional Nets, Atrous Convolution, and Fully Connected CRFs</vt:lpstr>
      <vt:lpstr>Contents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Contents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Contents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Experiment Results</vt:lpstr>
      <vt:lpstr>Contents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</dc:creator>
  <cp:lastModifiedBy>남 주현</cp:lastModifiedBy>
  <cp:revision>2505</cp:revision>
  <dcterms:created xsi:type="dcterms:W3CDTF">2016-03-23T01:24:05Z</dcterms:created>
  <dcterms:modified xsi:type="dcterms:W3CDTF">2021-08-27T05:24:09Z</dcterms:modified>
</cp:coreProperties>
</file>